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1pPr>
    <a:lvl2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2pPr>
    <a:lvl3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3pPr>
    <a:lvl4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4pPr>
    <a:lvl5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5pPr>
    <a:lvl6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6pPr>
    <a:lvl7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7pPr>
    <a:lvl8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8pPr>
    <a:lvl9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Futura"/>
        <a:ea typeface="Futura"/>
        <a:cs typeface="Futura"/>
        <a:sym typeface="Futur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BCCC2">
              <a:alpha val="17000"/>
            </a:srgbClr>
          </a:solidFill>
        </a:fill>
      </a:tcStyle>
    </a:band2H>
    <a:firstCol>
      <a:tcTxStyle b="on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4DAE0"/>
          </a:solidFill>
        </a:fill>
      </a:tcStyle>
    </a:wholeTbl>
    <a:band2H>
      <a:tcTxStyle b="def" i="def"/>
      <a:tcStyle>
        <a:tcBdr/>
        <a:fill>
          <a:solidFill>
            <a:srgbClr val="EBEDF0"/>
          </a:solidFill>
        </a:fill>
      </a:tcStyle>
    </a:band2H>
    <a:firstCol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DE0D3"/>
          </a:solidFill>
        </a:fill>
      </a:tcStyle>
    </a:wholeTbl>
    <a:band2H>
      <a:tcTxStyle b="def" i="def"/>
      <a:tcStyle>
        <a:tcBdr/>
        <a:fill>
          <a:solidFill>
            <a:srgbClr val="EFF0EA"/>
          </a:solidFill>
        </a:fill>
      </a:tcStyle>
    </a:band2H>
    <a:firstCol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8D6DD"/>
          </a:solidFill>
        </a:fill>
      </a:tcStyle>
    </a:wholeTbl>
    <a:band2H>
      <a:tcTxStyle b="def" i="def"/>
      <a:tcStyle>
        <a:tcBdr/>
        <a:fill>
          <a:solidFill>
            <a:srgbClr val="ECECEF"/>
          </a:solidFill>
        </a:fill>
      </a:tcStyle>
    </a:band2H>
    <a:firstCol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072B5B"/>
          </a:solidFill>
        </a:fill>
      </a:tcStyle>
    </a:band2H>
    <a:firstCol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72B5B"/>
          </a:solidFill>
        </a:fill>
      </a:tcStyle>
    </a:lastRow>
    <a:firstRow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Futura"/>
          <a:ea typeface="Futura"/>
          <a:cs typeface="Futura"/>
        </a:font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0D0CF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Col>
    <a:lastRow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lastRow>
    <a:firstRow>
      <a:tcTxStyle b="on" i="off">
        <a:font>
          <a:latin typeface="Futura"/>
          <a:ea typeface="Futura"/>
          <a:cs typeface="Futura"/>
        </a:font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hape 9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pic" sz="quarter" idx="13"/>
          </p:nvPr>
        </p:nvSpPr>
        <p:spPr>
          <a:xfrm>
            <a:off x="6502400" y="4813300"/>
            <a:ext cx="5600700" cy="40513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Shape 105"/>
          <p:cNvSpPr/>
          <p:nvPr>
            <p:ph type="pic" sz="quarter" idx="14"/>
          </p:nvPr>
        </p:nvSpPr>
        <p:spPr>
          <a:xfrm>
            <a:off x="6502400" y="1079500"/>
            <a:ext cx="5600700" cy="3429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6" name="Shape 106"/>
          <p:cNvSpPr/>
          <p:nvPr>
            <p:ph type="pic" sz="half" idx="15"/>
          </p:nvPr>
        </p:nvSpPr>
        <p:spPr>
          <a:xfrm>
            <a:off x="897845" y="1079500"/>
            <a:ext cx="4978403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7" name="Shape 10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pic" sz="half" idx="13"/>
          </p:nvPr>
        </p:nvSpPr>
        <p:spPr>
          <a:xfrm>
            <a:off x="68072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pic" sz="half" idx="14"/>
          </p:nvPr>
        </p:nvSpPr>
        <p:spPr>
          <a:xfrm>
            <a:off x="8890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6" name="Shape 116"/>
          <p:cNvSpPr/>
          <p:nvPr>
            <p:ph type="sldNum" sz="quarter" idx="2"/>
          </p:nvPr>
        </p:nvSpPr>
        <p:spPr>
          <a:xfrm>
            <a:off x="6335522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body" sz="quarter" idx="1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rgbClr val="AC6254"/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4" name="Shape 124"/>
          <p:cNvSpPr/>
          <p:nvPr>
            <p:ph type="body" sz="quarter" idx="13"/>
          </p:nvPr>
        </p:nvSpPr>
        <p:spPr>
          <a:xfrm>
            <a:off x="673100" y="5317838"/>
            <a:ext cx="11658600" cy="1057562"/>
          </a:xfrm>
          <a:prstGeom prst="rect">
            <a:avLst/>
          </a:prstGeom>
        </p:spPr>
        <p:txBody>
          <a:bodyPr anchor="b"/>
          <a:lstStyle/>
          <a:p>
            <a:pPr marL="0" indent="0" algn="ctr" defTabSz="896111">
              <a:spcBef>
                <a:spcPts val="0"/>
              </a:spcBef>
              <a:buClrTx/>
              <a:buSzTx/>
              <a:buNone/>
              <a:defRPr cap="all" spc="392" sz="5684">
                <a:latin typeface="Futura"/>
                <a:ea typeface="Futura"/>
                <a:cs typeface="Futura"/>
                <a:sym typeface="Futura"/>
              </a:defRPr>
            </a:pPr>
          </a:p>
        </p:txBody>
      </p:sp>
      <p:sp>
        <p:nvSpPr>
          <p:cNvPr id="125" name="Shape 125"/>
          <p:cNvSpPr/>
          <p:nvPr>
            <p:ph type="body" sz="quarter" idx="14"/>
          </p:nvPr>
        </p:nvSpPr>
        <p:spPr>
          <a:xfrm>
            <a:off x="6113658" y="7061200"/>
            <a:ext cx="779543" cy="1409700"/>
          </a:xfrm>
          <a:prstGeom prst="rect">
            <a:avLst/>
          </a:prstGeom>
        </p:spPr>
        <p:txBody>
          <a:bodyPr anchor="t"/>
          <a:lstStyle/>
          <a:p>
            <a:pPr marL="0" indent="0" algn="ctr" defTabSz="647700">
              <a:spcBef>
                <a:spcPts val="0"/>
              </a:spcBef>
              <a:buClrTx/>
              <a:buSzTx/>
              <a:buNone/>
              <a:defRPr spc="10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pPr>
          </a:p>
        </p:txBody>
      </p:sp>
      <p:sp>
        <p:nvSpPr>
          <p:cNvPr id="126" name="Shape 126"/>
          <p:cNvSpPr/>
          <p:nvPr>
            <p:ph type="body" sz="quarter" idx="15"/>
          </p:nvPr>
        </p:nvSpPr>
        <p:spPr>
          <a:xfrm>
            <a:off x="6113658" y="2565400"/>
            <a:ext cx="779543" cy="1409700"/>
          </a:xfrm>
          <a:prstGeom prst="rect">
            <a:avLst/>
          </a:prstGeom>
        </p:spPr>
        <p:txBody>
          <a:bodyPr anchor="t"/>
          <a:lstStyle/>
          <a:p>
            <a:pPr marL="0" indent="0" algn="ctr" defTabSz="647700">
              <a:spcBef>
                <a:spcPts val="0"/>
              </a:spcBef>
              <a:buClrTx/>
              <a:buSzTx/>
              <a:buNone/>
              <a:defRPr spc="10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pPr>
          </a:p>
        </p:txBody>
      </p:sp>
      <p:sp>
        <p:nvSpPr>
          <p:cNvPr id="127" name="Shape 12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pic" idx="13"/>
          </p:nvPr>
        </p:nvSpPr>
        <p:spPr>
          <a:xfrm>
            <a:off x="-5646" y="0"/>
            <a:ext cx="13004803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533400" y="3479800"/>
            <a:ext cx="11938000" cy="57658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Shape 31"/>
          <p:cNvSpPr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pic" sz="half" idx="13"/>
          </p:nvPr>
        </p:nvSpPr>
        <p:spPr>
          <a:xfrm>
            <a:off x="6191618" y="1082886"/>
            <a:ext cx="5880103" cy="7747001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7" name="Shape 57"/>
          <p:cNvSpPr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Shape 58"/>
          <p:cNvSpPr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Shape 67"/>
          <p:cNvSpPr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Shape 76"/>
          <p:cNvSpPr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Shape 77"/>
          <p:cNvSpPr/>
          <p:nvPr>
            <p:ph type="body" idx="13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pic" sz="half" idx="13"/>
          </p:nvPr>
        </p:nvSpPr>
        <p:spPr>
          <a:xfrm>
            <a:off x="6172200" y="2324088"/>
            <a:ext cx="5943600" cy="6568574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87" name="Shape 87"/>
          <p:cNvSpPr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Shape 88"/>
          <p:cNvSpPr/>
          <p:nvPr>
            <p:ph type="body" sz="half" idx="14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2800"/>
              </a:spcBef>
              <a:defRPr spc="0" sz="2400"/>
            </a:pPr>
          </a:p>
        </p:txBody>
      </p:sp>
      <p:sp>
        <p:nvSpPr>
          <p:cNvPr id="89" name="Shape 8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1948462" y="1950720"/>
            <a:ext cx="10403841" cy="66152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 fontScale="100000" lnSpcReduction="0"/>
          </a:bodyPr>
          <a:lstStyle/>
          <a:p>
            <a:pPr/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cap="all" spc="28" sz="1400">
                <a:solidFill>
                  <a:srgbClr val="9A958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kaggle.com/netflix-inc/netflix-prize-data/data" TargetMode="External"/><Relationship Id="rId3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xfrm>
            <a:off x="825053" y="1899509"/>
            <a:ext cx="11658603" cy="3568703"/>
          </a:xfrm>
          <a:prstGeom prst="rect">
            <a:avLst/>
          </a:prstGeom>
        </p:spPr>
        <p:txBody>
          <a:bodyPr/>
          <a:lstStyle>
            <a:lvl1pPr defTabSz="578358">
              <a:defRPr cap="none" spc="0" sz="79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Netflix Recommendation System</a:t>
            </a:r>
          </a:p>
        </p:txBody>
      </p:sp>
      <p:sp>
        <p:nvSpPr>
          <p:cNvPr id="159" name="Shape 159"/>
          <p:cNvSpPr/>
          <p:nvPr/>
        </p:nvSpPr>
        <p:spPr>
          <a:xfrm>
            <a:off x="8606270" y="6687739"/>
            <a:ext cx="3852430" cy="11998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584200">
              <a:spcBef>
                <a:spcPts val="900"/>
              </a:spcBef>
              <a:defRPr sz="1800" u="sng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Team 1</a:t>
            </a:r>
          </a:p>
          <a:p>
            <a:pPr algn="r" defTabSz="584200">
              <a:spcBef>
                <a:spcPts val="900"/>
              </a:spcBef>
              <a:defRPr sz="18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Praneeth Reddy</a:t>
            </a:r>
          </a:p>
          <a:p>
            <a:pPr algn="r" defTabSz="584200">
              <a:spcBef>
                <a:spcPts val="900"/>
              </a:spcBef>
              <a:defRPr sz="18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Sonali Chaudhari</a:t>
            </a:r>
          </a:p>
        </p:txBody>
      </p:sp>
      <p:sp>
        <p:nvSpPr>
          <p:cNvPr id="160" name="Shape 160"/>
          <p:cNvSpPr/>
          <p:nvPr/>
        </p:nvSpPr>
        <p:spPr>
          <a:xfrm>
            <a:off x="2072143" y="7861300"/>
            <a:ext cx="9164422" cy="520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Avenir Medium"/>
                <a:ea typeface="Avenir Medium"/>
                <a:cs typeface="Avenir Medium"/>
                <a:sym typeface="Avenir Medium"/>
              </a:defRPr>
            </a:lvl1pPr>
          </a:lstStyle>
          <a:p>
            <a:pPr/>
            <a:r>
              <a:t>https://github.com/reddyse/Big-Data-Engineering-Using-Scala.git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title"/>
          </p:nvPr>
        </p:nvSpPr>
        <p:spPr>
          <a:xfrm>
            <a:off x="953677" y="3404799"/>
            <a:ext cx="11365362" cy="1479800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xfrm>
            <a:off x="966341" y="1353410"/>
            <a:ext cx="11365360" cy="1479800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Goals Of the Project</a:t>
            </a:r>
          </a:p>
        </p:txBody>
      </p:sp>
      <p:sp>
        <p:nvSpPr>
          <p:cNvPr id="163" name="Shape 163"/>
          <p:cNvSpPr/>
          <p:nvPr/>
        </p:nvSpPr>
        <p:spPr>
          <a:xfrm>
            <a:off x="914027" y="3565879"/>
            <a:ext cx="11658603" cy="345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With the help of user data and ratings, generate a relevant suggestion based on past available dataset.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Suggesting the movie with highest predicted rating to a particular user.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Meeting the deadline of the project.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title"/>
          </p:nvPr>
        </p:nvSpPr>
        <p:spPr>
          <a:xfrm>
            <a:off x="819719" y="997462"/>
            <a:ext cx="11365362" cy="1479800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Data Sources</a:t>
            </a:r>
          </a:p>
        </p:txBody>
      </p:sp>
      <p:sp>
        <p:nvSpPr>
          <p:cNvPr id="166" name="Shape 166"/>
          <p:cNvSpPr/>
          <p:nvPr/>
        </p:nvSpPr>
        <p:spPr>
          <a:xfrm>
            <a:off x="673098" y="2622225"/>
            <a:ext cx="11658603" cy="570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data source we used was taken from kaggle -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https://www.kaggle.com/netflix-inc/netflix-prize-data/data</a:t>
            </a:r>
            <a:r>
              <a:t> and has about 17770 movie records.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Data Size - 1.99GB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Movie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Training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Qualifying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Probe dataset</a:t>
            </a:r>
          </a:p>
        </p:txBody>
      </p:sp>
      <p:pic>
        <p:nvPicPr>
          <p:cNvPr id="167" name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26184" y="3806400"/>
            <a:ext cx="6710775" cy="3767017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xfrm>
            <a:off x="966341" y="1214118"/>
            <a:ext cx="11365360" cy="1479800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Use Case</a:t>
            </a:r>
          </a:p>
        </p:txBody>
      </p:sp>
      <p:sp>
        <p:nvSpPr>
          <p:cNvPr id="170" name="Shape 170"/>
          <p:cNvSpPr/>
          <p:nvPr/>
        </p:nvSpPr>
        <p:spPr>
          <a:xfrm>
            <a:off x="819719" y="2993584"/>
            <a:ext cx="11658603" cy="246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rating given by the other users will be used to predict ratings for the movies in qualifying dataset.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user will be recommended a movie based on the rating prediction(highest rated movie).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title"/>
          </p:nvPr>
        </p:nvSpPr>
        <p:spPr>
          <a:xfrm>
            <a:off x="966341" y="1353410"/>
            <a:ext cx="11365360" cy="1479800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Milestone</a:t>
            </a:r>
          </a:p>
        </p:txBody>
      </p:sp>
      <p:sp>
        <p:nvSpPr>
          <p:cNvPr id="173" name="Shape 173"/>
          <p:cNvSpPr/>
          <p:nvPr/>
        </p:nvSpPr>
        <p:spPr>
          <a:xfrm>
            <a:off x="1218753" y="3157259"/>
            <a:ext cx="11658603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Key Dates - Using Agile Software Development</a:t>
            </a:r>
          </a:p>
        </p:txBody>
      </p:sp>
      <p:graphicFrame>
        <p:nvGraphicFramePr>
          <p:cNvPr id="174" name="Table 174"/>
          <p:cNvGraphicFramePr/>
          <p:nvPr/>
        </p:nvGraphicFramePr>
        <p:xfrm>
          <a:off x="3398018" y="3896190"/>
          <a:ext cx="6208765" cy="4078618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968354"/>
                <a:gridCol w="1240408"/>
              </a:tblGrid>
              <a:tr h="1019653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Come up with the Prototype and integrate multiple data sources using Apache Kafka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3/29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019653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Exploring and implementing Play, Actor model and spark and unit tests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4/15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019653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Integrating Spark and Play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4/18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019653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Functional and load testing /self acceptance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TBD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title"/>
          </p:nvPr>
        </p:nvSpPr>
        <p:spPr>
          <a:xfrm>
            <a:off x="966340" y="1104669"/>
            <a:ext cx="11365362" cy="1531542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Methodology</a:t>
            </a:r>
          </a:p>
        </p:txBody>
      </p:sp>
      <p:sp>
        <p:nvSpPr>
          <p:cNvPr id="177" name="Shape 177"/>
          <p:cNvSpPr/>
          <p:nvPr/>
        </p:nvSpPr>
        <p:spPr>
          <a:xfrm>
            <a:off x="939353" y="2803992"/>
            <a:ext cx="11658603" cy="490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We will be implementing content based recommendation  system.</a:t>
            </a:r>
          </a:p>
          <a:p>
            <a: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Use Avro for standardization of data</a:t>
            </a:r>
          </a:p>
          <a:p>
            <a: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Build an reactive application using Play framework and Actor Model</a:t>
            </a:r>
          </a:p>
          <a:p>
            <a:pPr marL="435427" indent="-435427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Use of Spark and Spark Mlib to come up with the recommendations for the user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0" name="image1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798" y="2266258"/>
            <a:ext cx="11785204" cy="522108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title"/>
          </p:nvPr>
        </p:nvSpPr>
        <p:spPr>
          <a:xfrm>
            <a:off x="966341" y="1353410"/>
            <a:ext cx="11365360" cy="1479800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Scala Programming</a:t>
            </a:r>
          </a:p>
        </p:txBody>
      </p:sp>
      <p:sp>
        <p:nvSpPr>
          <p:cNvPr id="183" name="Shape 183"/>
          <p:cNvSpPr/>
          <p:nvPr/>
        </p:nvSpPr>
        <p:spPr>
          <a:xfrm>
            <a:off x="939353" y="4021633"/>
            <a:ext cx="11658603" cy="353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Kafka Producers and Consumers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Play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Spark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Spark MLib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title"/>
          </p:nvPr>
        </p:nvSpPr>
        <p:spPr>
          <a:xfrm>
            <a:off x="966341" y="1353410"/>
            <a:ext cx="11365360" cy="1479800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Acceptance Criteria</a:t>
            </a:r>
          </a:p>
        </p:txBody>
      </p:sp>
      <p:sp>
        <p:nvSpPr>
          <p:cNvPr id="186" name="Shape 186"/>
          <p:cNvSpPr/>
          <p:nvPr/>
        </p:nvSpPr>
        <p:spPr>
          <a:xfrm>
            <a:off x="939353" y="4059733"/>
            <a:ext cx="11658603" cy="345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Application should be scalable to handle at least 2500 requests simultaneously.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model should be scalable to add new data sources as and when required.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Achieve &gt;65% accuracy using probe dataset.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Futura"/>
            <a:ea typeface="Futura"/>
            <a:cs typeface="Futura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Futura"/>
            <a:ea typeface="Futura"/>
            <a:cs typeface="Futura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Futura"/>
            <a:ea typeface="Futura"/>
            <a:cs typeface="Futura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Futura"/>
            <a:ea typeface="Futura"/>
            <a:cs typeface="Futura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